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12192000"/>
  <p:notesSz cx="6858000" cy="9144000"/>
  <p:embeddedFontLst>
    <p:embeddedFont>
      <p:font typeface="Bell M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15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1" roundtripDataSignature="AMtx7miuUXatXLY6G6Ru11OaqyFSEXH2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15" orient="horz"/>
        <p:guide pos="386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BellM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BellMT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BellMT-italic.fntdata"/><Relationship Id="rId14" Type="http://schemas.openxmlformats.org/officeDocument/2006/relationships/slide" Target="slides/slide9.xml"/><Relationship Id="rId58" Type="http://schemas.openxmlformats.org/officeDocument/2006/relationships/font" Target="fonts/BellM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6"/>
          <p:cNvSpPr/>
          <p:nvPr/>
        </p:nvSpPr>
        <p:spPr>
          <a:xfrm>
            <a:off x="0" y="0"/>
            <a:ext cx="8035597" cy="685800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6"/>
          <p:cNvSpPr txBox="1"/>
          <p:nvPr>
            <p:ph type="ctrTitle"/>
          </p:nvPr>
        </p:nvSpPr>
        <p:spPr>
          <a:xfrm>
            <a:off x="0" y="1280018"/>
            <a:ext cx="803559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Calibri"/>
              <a:buNone/>
              <a:defRPr b="1" sz="30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6"/>
          <p:cNvSpPr txBox="1"/>
          <p:nvPr>
            <p:ph idx="1" type="subTitle"/>
          </p:nvPr>
        </p:nvSpPr>
        <p:spPr>
          <a:xfrm>
            <a:off x="0" y="3684696"/>
            <a:ext cx="8035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66"/>
          <p:cNvSpPr txBox="1"/>
          <p:nvPr>
            <p:ph idx="2" type="body"/>
          </p:nvPr>
        </p:nvSpPr>
        <p:spPr>
          <a:xfrm>
            <a:off x="1569546" y="4066897"/>
            <a:ext cx="4946868" cy="508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7"/>
          <p:cNvSpPr txBox="1"/>
          <p:nvPr>
            <p:ph type="ctrTitle"/>
          </p:nvPr>
        </p:nvSpPr>
        <p:spPr>
          <a:xfrm>
            <a:off x="0" y="2472398"/>
            <a:ext cx="12192000" cy="851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3000"/>
              <a:buFont typeface="Calibri"/>
              <a:buNone/>
              <a:defRPr b="1" sz="3000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7"/>
          <p:cNvSpPr txBox="1"/>
          <p:nvPr>
            <p:ph idx="1" type="subTitle"/>
          </p:nvPr>
        </p:nvSpPr>
        <p:spPr>
          <a:xfrm>
            <a:off x="1523999" y="3355348"/>
            <a:ext cx="914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800"/>
              <a:buNone/>
              <a:defRPr sz="1800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67"/>
          <p:cNvSpPr txBox="1"/>
          <p:nvPr>
            <p:ph idx="2" type="body"/>
          </p:nvPr>
        </p:nvSpPr>
        <p:spPr>
          <a:xfrm>
            <a:off x="3006163" y="3976881"/>
            <a:ext cx="6179671" cy="508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200"/>
              <a:buNone/>
              <a:defRPr sz="1200">
                <a:solidFill>
                  <a:srgbClr val="393E4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67"/>
          <p:cNvSpPr/>
          <p:nvPr/>
        </p:nvSpPr>
        <p:spPr>
          <a:xfrm>
            <a:off x="223190" y="2361336"/>
            <a:ext cx="11745621" cy="111062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7"/>
          <p:cNvSpPr/>
          <p:nvPr/>
        </p:nvSpPr>
        <p:spPr>
          <a:xfrm>
            <a:off x="223190" y="3722109"/>
            <a:ext cx="11745621" cy="111062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8"/>
          <p:cNvSpPr/>
          <p:nvPr/>
        </p:nvSpPr>
        <p:spPr>
          <a:xfrm>
            <a:off x="-12833" y="6492875"/>
            <a:ext cx="12224292" cy="37475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68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0" name="Google Shape;110;p68"/>
          <p:cNvCxnSpPr/>
          <p:nvPr/>
        </p:nvCxnSpPr>
        <p:spPr>
          <a:xfrm rot="10800000">
            <a:off x="16147" y="576901"/>
            <a:ext cx="6768000" cy="3029"/>
          </a:xfrm>
          <a:prstGeom prst="straightConnector1">
            <a:avLst/>
          </a:prstGeom>
          <a:noFill/>
          <a:ln cap="flat" cmpd="sng" w="19050">
            <a:solidFill>
              <a:srgbClr val="393E4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68"/>
          <p:cNvSpPr txBox="1"/>
          <p:nvPr>
            <p:ph idx="1" type="body"/>
          </p:nvPr>
        </p:nvSpPr>
        <p:spPr>
          <a:xfrm>
            <a:off x="0" y="593003"/>
            <a:ext cx="12192000" cy="589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68"/>
          <p:cNvSpPr txBox="1"/>
          <p:nvPr>
            <p:ph idx="2" type="body"/>
          </p:nvPr>
        </p:nvSpPr>
        <p:spPr>
          <a:xfrm>
            <a:off x="1" y="1"/>
            <a:ext cx="6779684" cy="5930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템플릿1 ">
  <p:cSld name="목차템플릿1 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9"/>
          <p:cNvSpPr txBox="1"/>
          <p:nvPr>
            <p:ph type="title"/>
          </p:nvPr>
        </p:nvSpPr>
        <p:spPr>
          <a:xfrm>
            <a:off x="2032001" y="2014618"/>
            <a:ext cx="8256036" cy="6387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800"/>
              <a:buFont typeface="Calibri"/>
              <a:buNone/>
              <a:defRPr b="1" sz="2800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5" name="Google Shape;115;p69"/>
          <p:cNvCxnSpPr/>
          <p:nvPr/>
        </p:nvCxnSpPr>
        <p:spPr>
          <a:xfrm rot="10800000">
            <a:off x="1219753" y="2673220"/>
            <a:ext cx="9068283" cy="0"/>
          </a:xfrm>
          <a:prstGeom prst="straightConnector1">
            <a:avLst/>
          </a:prstGeom>
          <a:noFill/>
          <a:ln cap="flat" cmpd="sng" w="38100">
            <a:solidFill>
              <a:srgbClr val="393E4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69"/>
          <p:cNvSpPr/>
          <p:nvPr/>
        </p:nvSpPr>
        <p:spPr>
          <a:xfrm>
            <a:off x="0" y="1710474"/>
            <a:ext cx="2032000" cy="1458965"/>
          </a:xfrm>
          <a:prstGeom prst="ellipse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9"/>
          <p:cNvSpPr txBox="1"/>
          <p:nvPr>
            <p:ph idx="1" type="body"/>
          </p:nvPr>
        </p:nvSpPr>
        <p:spPr>
          <a:xfrm>
            <a:off x="2264099" y="2762726"/>
            <a:ext cx="9830469" cy="34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2800"/>
              <a:buChar char="•"/>
              <a:defRPr>
                <a:solidFill>
                  <a:srgbClr val="393E4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69"/>
          <p:cNvSpPr txBox="1"/>
          <p:nvPr>
            <p:ph idx="2" type="body"/>
          </p:nvPr>
        </p:nvSpPr>
        <p:spPr>
          <a:xfrm>
            <a:off x="603946" y="1917104"/>
            <a:ext cx="933645" cy="856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8000"/>
              <a:buNone/>
              <a:defRPr sz="8000">
                <a:solidFill>
                  <a:srgbClr val="D8D8D8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템플릿3">
  <p:cSld name="목차템플릿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0"/>
          <p:cNvSpPr/>
          <p:nvPr/>
        </p:nvSpPr>
        <p:spPr>
          <a:xfrm>
            <a:off x="0" y="0"/>
            <a:ext cx="12192000" cy="3014698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AD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0"/>
          <p:cNvSpPr txBox="1"/>
          <p:nvPr>
            <p:ph idx="1" type="body"/>
          </p:nvPr>
        </p:nvSpPr>
        <p:spPr>
          <a:xfrm>
            <a:off x="1078113" y="3127979"/>
            <a:ext cx="9165559" cy="349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 sz="1800">
                <a:solidFill>
                  <a:srgbClr val="393E4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70"/>
          <p:cNvSpPr txBox="1"/>
          <p:nvPr>
            <p:ph idx="2" type="body"/>
          </p:nvPr>
        </p:nvSpPr>
        <p:spPr>
          <a:xfrm>
            <a:off x="304765" y="2064294"/>
            <a:ext cx="947404" cy="933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7E6E6"/>
              </a:buClr>
              <a:buSzPts val="8000"/>
              <a:buNone/>
              <a:defRPr sz="8000">
                <a:solidFill>
                  <a:srgbClr val="E7E6E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70"/>
          <p:cNvSpPr txBox="1"/>
          <p:nvPr>
            <p:ph type="title"/>
          </p:nvPr>
        </p:nvSpPr>
        <p:spPr>
          <a:xfrm>
            <a:off x="1252168" y="2530996"/>
            <a:ext cx="5263328" cy="555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  <a:defRPr b="1"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템플릿4">
  <p:cSld name="목차템플릿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1"/>
          <p:cNvSpPr/>
          <p:nvPr/>
        </p:nvSpPr>
        <p:spPr>
          <a:xfrm>
            <a:off x="0" y="0"/>
            <a:ext cx="5637829" cy="685800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1"/>
          <p:cNvSpPr txBox="1"/>
          <p:nvPr>
            <p:ph idx="1" type="body"/>
          </p:nvPr>
        </p:nvSpPr>
        <p:spPr>
          <a:xfrm>
            <a:off x="5840290" y="2527936"/>
            <a:ext cx="6351711" cy="34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2500"/>
              <a:buChar char="•"/>
              <a:defRPr sz="2500">
                <a:solidFill>
                  <a:srgbClr val="393E4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71"/>
          <p:cNvSpPr txBox="1"/>
          <p:nvPr>
            <p:ph idx="2" type="body"/>
          </p:nvPr>
        </p:nvSpPr>
        <p:spPr>
          <a:xfrm>
            <a:off x="2048515" y="2202152"/>
            <a:ext cx="1540800" cy="1319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8000"/>
              <a:buNone/>
              <a:defRPr sz="8000">
                <a:solidFill>
                  <a:srgbClr val="D8D8D8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8" name="Google Shape;128;p71"/>
          <p:cNvCxnSpPr/>
          <p:nvPr/>
        </p:nvCxnSpPr>
        <p:spPr>
          <a:xfrm flipH="1">
            <a:off x="1858915" y="3521600"/>
            <a:ext cx="1920000" cy="6220"/>
          </a:xfrm>
          <a:prstGeom prst="straightConnector1">
            <a:avLst/>
          </a:prstGeom>
          <a:noFill/>
          <a:ln cap="flat" cmpd="sng" w="571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71"/>
          <p:cNvSpPr txBox="1"/>
          <p:nvPr>
            <p:ph type="title"/>
          </p:nvPr>
        </p:nvSpPr>
        <p:spPr>
          <a:xfrm>
            <a:off x="187251" y="3687018"/>
            <a:ext cx="5263328" cy="230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  <a:defRPr b="1"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템플릿_2">
  <p:cSld name="목차템플릿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/>
          <p:nvPr>
            <p:ph type="title"/>
          </p:nvPr>
        </p:nvSpPr>
        <p:spPr>
          <a:xfrm>
            <a:off x="972086" y="2090862"/>
            <a:ext cx="8256036" cy="6387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3600"/>
              <a:buFont typeface="Calibri"/>
              <a:buNone/>
              <a:defRPr b="1" sz="3600">
                <a:solidFill>
                  <a:srgbClr val="393E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" name="Google Shape;23;p54"/>
          <p:cNvCxnSpPr/>
          <p:nvPr/>
        </p:nvCxnSpPr>
        <p:spPr>
          <a:xfrm rot="10800000">
            <a:off x="27759" y="2749464"/>
            <a:ext cx="9264000" cy="0"/>
          </a:xfrm>
          <a:prstGeom prst="straightConnector1">
            <a:avLst/>
          </a:prstGeom>
          <a:noFill/>
          <a:ln cap="flat" cmpd="sng" w="38100">
            <a:solidFill>
              <a:srgbClr val="393E4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54"/>
          <p:cNvSpPr txBox="1"/>
          <p:nvPr>
            <p:ph idx="1" type="body"/>
          </p:nvPr>
        </p:nvSpPr>
        <p:spPr>
          <a:xfrm>
            <a:off x="0" y="1523806"/>
            <a:ext cx="972085" cy="1319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8000"/>
              <a:buNone/>
              <a:defRPr sz="8000">
                <a:solidFill>
                  <a:srgbClr val="393E4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2" type="body"/>
          </p:nvPr>
        </p:nvSpPr>
        <p:spPr>
          <a:xfrm>
            <a:off x="972087" y="2843254"/>
            <a:ext cx="11122483" cy="3298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 sz="1800">
                <a:solidFill>
                  <a:srgbClr val="393E4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  <a:defRPr>
                <a:solidFill>
                  <a:srgbClr val="393E4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2000"/>
              <a:buChar char="•"/>
              <a:defRPr>
                <a:solidFill>
                  <a:srgbClr val="393E46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  <a:defRPr>
                <a:solidFill>
                  <a:srgbClr val="393E46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콘텐츠 2개">
  <p:cSld name="1_콘텐츠 2개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2"/>
          <p:cNvSpPr txBox="1"/>
          <p:nvPr>
            <p:ph idx="1" type="body"/>
          </p:nvPr>
        </p:nvSpPr>
        <p:spPr>
          <a:xfrm>
            <a:off x="143491" y="1641901"/>
            <a:ext cx="581292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72"/>
          <p:cNvSpPr txBox="1"/>
          <p:nvPr>
            <p:ph idx="2" type="body"/>
          </p:nvPr>
        </p:nvSpPr>
        <p:spPr>
          <a:xfrm>
            <a:off x="6235587" y="1641901"/>
            <a:ext cx="581292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72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5" name="Google Shape;135;p72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cap="flat" cmpd="sng" w="19050">
            <a:solidFill>
              <a:srgbClr val="393E4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p72"/>
          <p:cNvSpPr txBox="1"/>
          <p:nvPr>
            <p:ph idx="3" type="body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비교">
  <p:cSld name="1_비교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3"/>
          <p:cNvSpPr txBox="1"/>
          <p:nvPr>
            <p:ph idx="1" type="body"/>
          </p:nvPr>
        </p:nvSpPr>
        <p:spPr>
          <a:xfrm>
            <a:off x="161842" y="1681163"/>
            <a:ext cx="583573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73"/>
          <p:cNvSpPr txBox="1"/>
          <p:nvPr>
            <p:ph idx="2" type="body"/>
          </p:nvPr>
        </p:nvSpPr>
        <p:spPr>
          <a:xfrm>
            <a:off x="161842" y="2505075"/>
            <a:ext cx="5835735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73"/>
          <p:cNvSpPr txBox="1"/>
          <p:nvPr>
            <p:ph idx="3" type="body"/>
          </p:nvPr>
        </p:nvSpPr>
        <p:spPr>
          <a:xfrm>
            <a:off x="6172201" y="1681163"/>
            <a:ext cx="583573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73"/>
          <p:cNvSpPr txBox="1"/>
          <p:nvPr>
            <p:ph idx="4" type="body"/>
          </p:nvPr>
        </p:nvSpPr>
        <p:spPr>
          <a:xfrm>
            <a:off x="6172201" y="2505075"/>
            <a:ext cx="5835735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73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cap="flat" cmpd="sng" w="19050">
            <a:solidFill>
              <a:srgbClr val="393E4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73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73"/>
          <p:cNvSpPr txBox="1"/>
          <p:nvPr>
            <p:ph idx="5" type="body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만">
  <p:cSld name="1_제목만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74"/>
          <p:cNvSpPr/>
          <p:nvPr/>
        </p:nvSpPr>
        <p:spPr>
          <a:xfrm>
            <a:off x="-21502" y="-15550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9" name="Google Shape;149;p74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cap="flat" cmpd="sng" w="19050">
            <a:solidFill>
              <a:srgbClr val="393E4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74"/>
          <p:cNvSpPr txBox="1"/>
          <p:nvPr>
            <p:ph idx="1" type="body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캡션 있는 콘텐츠">
  <p:cSld name="1_캡션 있는 콘텐츠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5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arenR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3" name="Google Shape;153;p7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75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6" name="Google Shape;156;p75"/>
          <p:cNvCxnSpPr/>
          <p:nvPr/>
        </p:nvCxnSpPr>
        <p:spPr>
          <a:xfrm rot="10800000">
            <a:off x="2" y="1074977"/>
            <a:ext cx="4722092" cy="3029"/>
          </a:xfrm>
          <a:prstGeom prst="straightConnector1">
            <a:avLst/>
          </a:prstGeom>
          <a:noFill/>
          <a:ln cap="flat" cmpd="sng" w="19050">
            <a:solidFill>
              <a:srgbClr val="393E4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75"/>
          <p:cNvSpPr txBox="1"/>
          <p:nvPr>
            <p:ph idx="3" type="body"/>
          </p:nvPr>
        </p:nvSpPr>
        <p:spPr>
          <a:xfrm>
            <a:off x="13342" y="556581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번호있는 제목 및 내용">
  <p:cSld name="1_번호있는 제목 및 내용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55"/>
          <p:cNvSpPr/>
          <p:nvPr/>
        </p:nvSpPr>
        <p:spPr>
          <a:xfrm>
            <a:off x="-16146" y="-6264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" name="Google Shape;29;p55"/>
          <p:cNvCxnSpPr/>
          <p:nvPr/>
        </p:nvCxnSpPr>
        <p:spPr>
          <a:xfrm rot="10800000">
            <a:off x="0" y="1074977"/>
            <a:ext cx="6768000" cy="3029"/>
          </a:xfrm>
          <a:prstGeom prst="straightConnector1">
            <a:avLst/>
          </a:prstGeom>
          <a:noFill/>
          <a:ln cap="flat" cmpd="sng" w="19050">
            <a:solidFill>
              <a:srgbClr val="393E4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55"/>
          <p:cNvSpPr txBox="1"/>
          <p:nvPr>
            <p:ph idx="1" type="body"/>
          </p:nvPr>
        </p:nvSpPr>
        <p:spPr>
          <a:xfrm>
            <a:off x="0" y="1136084"/>
            <a:ext cx="12192000" cy="5210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2" type="body"/>
          </p:nvPr>
        </p:nvSpPr>
        <p:spPr>
          <a:xfrm>
            <a:off x="820083" y="562214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5"/>
          <p:cNvSpPr txBox="1"/>
          <p:nvPr>
            <p:ph idx="3" type="body"/>
          </p:nvPr>
        </p:nvSpPr>
        <p:spPr>
          <a:xfrm>
            <a:off x="0" y="382120"/>
            <a:ext cx="993997" cy="692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5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5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6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38.png"/><Relationship Id="rId8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1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Relationship Id="rId7" Type="http://schemas.openxmlformats.org/officeDocument/2006/relationships/image" Target="../media/image59.png"/><Relationship Id="rId8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3.png"/><Relationship Id="rId4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Relationship Id="rId4" Type="http://schemas.openxmlformats.org/officeDocument/2006/relationships/image" Target="../media/image7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5.png"/><Relationship Id="rId4" Type="http://schemas.openxmlformats.org/officeDocument/2006/relationships/image" Target="../media/image8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png"/><Relationship Id="rId4" Type="http://schemas.openxmlformats.org/officeDocument/2006/relationships/image" Target="../media/image86.png"/><Relationship Id="rId5" Type="http://schemas.openxmlformats.org/officeDocument/2006/relationships/image" Target="../media/image8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468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"/>
          <p:cNvSpPr/>
          <p:nvPr/>
        </p:nvSpPr>
        <p:spPr>
          <a:xfrm>
            <a:off x="5584" y="-468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9639210" y="1080717"/>
                </a:moveTo>
                <a:cubicBezTo>
                  <a:pt x="8738656" y="1080717"/>
                  <a:pt x="8008612" y="1816626"/>
                  <a:pt x="8008612" y="2724416"/>
                </a:cubicBezTo>
                <a:cubicBezTo>
                  <a:pt x="8008612" y="3632206"/>
                  <a:pt x="8738656" y="4368115"/>
                  <a:pt x="9639210" y="4368115"/>
                </a:cubicBezTo>
                <a:cubicBezTo>
                  <a:pt x="10539764" y="4368115"/>
                  <a:pt x="11269808" y="3632206"/>
                  <a:pt x="11269808" y="2724416"/>
                </a:cubicBezTo>
                <a:cubicBezTo>
                  <a:pt x="11269808" y="1816626"/>
                  <a:pt x="10539764" y="1080717"/>
                  <a:pt x="9639210" y="108071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7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0" u="none" cap="none" strike="noStrike">
              <a:solidFill>
                <a:schemeClr val="lt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3906958" y="4623202"/>
            <a:ext cx="6287619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Team 4 :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Jinsoo Kim, Sunghyun Hwang, Myeongsoo Han,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Byeongtae Park, Eunseon Seong, Harim Lee 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  </a:t>
            </a:r>
            <a:endParaRPr b="0" i="0" sz="6600" u="none" cap="none" strike="noStrike">
              <a:solidFill>
                <a:schemeClr val="lt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165" name="Google Shape;165;p1"/>
          <p:cNvSpPr/>
          <p:nvPr/>
        </p:nvSpPr>
        <p:spPr>
          <a:xfrm rot="-1816591">
            <a:off x="11332060" y="4159697"/>
            <a:ext cx="298871" cy="344983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057738" y="1085397"/>
            <a:ext cx="3261196" cy="3287398"/>
          </a:xfrm>
          <a:prstGeom prst="ellipse">
            <a:avLst/>
          </a:prstGeom>
          <a:solidFill>
            <a:srgbClr val="7F7F7F">
              <a:alpha val="31764"/>
            </a:srgbClr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1"/>
          <p:cNvCxnSpPr>
            <a:endCxn id="165" idx="0"/>
          </p:cNvCxnSpPr>
          <p:nvPr/>
        </p:nvCxnSpPr>
        <p:spPr>
          <a:xfrm>
            <a:off x="10482837" y="4167872"/>
            <a:ext cx="129000" cy="22710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p1"/>
          <p:cNvSpPr/>
          <p:nvPr/>
        </p:nvSpPr>
        <p:spPr>
          <a:xfrm>
            <a:off x="3462136" y="3702828"/>
            <a:ext cx="6733382" cy="9233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What am I looking at ?</a:t>
            </a:r>
            <a:endParaRPr/>
          </a:p>
        </p:txBody>
      </p:sp>
      <p:pic>
        <p:nvPicPr>
          <p:cNvPr id="169" name="Google Shape;16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518002" y="441789"/>
            <a:ext cx="4808649" cy="641153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"/>
          <p:cNvSpPr/>
          <p:nvPr/>
        </p:nvSpPr>
        <p:spPr>
          <a:xfrm>
            <a:off x="3390095" y="3008821"/>
            <a:ext cx="14622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AIN6020</a:t>
            </a:r>
            <a:r>
              <a:rPr b="0" i="0" lang="en-US" sz="4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0" i="0" sz="4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1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325741" y="1153581"/>
            <a:ext cx="1282210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/>
          </a:p>
        </p:txBody>
      </p:sp>
      <p:sp>
        <p:nvSpPr>
          <p:cNvPr id="249" name="Google Shape;249;p10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Data Description</a:t>
            </a:r>
            <a:endParaRPr/>
          </a:p>
        </p:txBody>
      </p:sp>
      <p:pic>
        <p:nvPicPr>
          <p:cNvPr id="250" name="Google Shape;2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" y="1921565"/>
            <a:ext cx="118491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1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Exploration Data Analysis</a:t>
            </a:r>
            <a:endParaRPr/>
          </a:p>
        </p:txBody>
      </p:sp>
      <p:pic>
        <p:nvPicPr>
          <p:cNvPr id="258" name="Google Shape;2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458" y="1742653"/>
            <a:ext cx="4518813" cy="439693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/>
          <p:nvPr/>
        </p:nvSpPr>
        <p:spPr>
          <a:xfrm>
            <a:off x="325741" y="1153581"/>
            <a:ext cx="2149435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Plot</a:t>
            </a:r>
            <a:endParaRPr/>
          </a:p>
        </p:txBody>
      </p:sp>
      <p:sp>
        <p:nvSpPr>
          <p:cNvPr id="260" name="Google Shape;260;p11"/>
          <p:cNvSpPr/>
          <p:nvPr/>
        </p:nvSpPr>
        <p:spPr>
          <a:xfrm>
            <a:off x="6272731" y="2995568"/>
            <a:ext cx="4936736" cy="1143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not any special correlations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features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12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Exploration Data Analysis</a:t>
            </a:r>
            <a:endParaRPr/>
          </a:p>
        </p:txBody>
      </p:sp>
      <p:sp>
        <p:nvSpPr>
          <p:cNvPr id="268" name="Google Shape;268;p12"/>
          <p:cNvSpPr/>
          <p:nvPr/>
        </p:nvSpPr>
        <p:spPr>
          <a:xfrm>
            <a:off x="325741" y="1153581"/>
            <a:ext cx="3578865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</a:t>
            </a:r>
            <a:endParaRPr/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13" y="2328630"/>
            <a:ext cx="5980031" cy="2773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12"/>
          <p:cNvCxnSpPr/>
          <p:nvPr/>
        </p:nvCxnSpPr>
        <p:spPr>
          <a:xfrm>
            <a:off x="332506" y="2328630"/>
            <a:ext cx="0" cy="3146195"/>
          </a:xfrm>
          <a:prstGeom prst="straightConnector1">
            <a:avLst/>
          </a:prstGeom>
          <a:noFill/>
          <a:ln cap="flat" cmpd="sng" w="28575">
            <a:solidFill>
              <a:srgbClr val="156F6E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1" name="Google Shape;271;p12"/>
          <p:cNvSpPr/>
          <p:nvPr/>
        </p:nvSpPr>
        <p:spPr>
          <a:xfrm>
            <a:off x="368565" y="4930174"/>
            <a:ext cx="1839734" cy="506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rgbClr val="156F6E"/>
                </a:solidFill>
                <a:latin typeface="Calibri"/>
                <a:ea typeface="Calibri"/>
                <a:cs typeface="Calibri"/>
                <a:sym typeface="Calibri"/>
              </a:rPr>
              <a:t>200 time-stemp</a:t>
            </a:r>
            <a:endParaRPr b="0" i="1" sz="2000" u="none" cap="none" strike="noStrike">
              <a:solidFill>
                <a:srgbClr val="156F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12"/>
          <p:cNvCxnSpPr/>
          <p:nvPr/>
        </p:nvCxnSpPr>
        <p:spPr>
          <a:xfrm>
            <a:off x="325741" y="2328630"/>
            <a:ext cx="4071407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3" name="Google Shape;273;p12"/>
          <p:cNvSpPr/>
          <p:nvPr/>
        </p:nvSpPr>
        <p:spPr>
          <a:xfrm>
            <a:off x="289683" y="1741106"/>
            <a:ext cx="1418017" cy="506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80 features </a:t>
            </a:r>
            <a:endParaRPr/>
          </a:p>
        </p:txBody>
      </p:sp>
      <p:sp>
        <p:nvSpPr>
          <p:cNvPr id="274" name="Google Shape;274;p12"/>
          <p:cNvSpPr/>
          <p:nvPr/>
        </p:nvSpPr>
        <p:spPr>
          <a:xfrm>
            <a:off x="6748063" y="3312655"/>
            <a:ext cx="4543680" cy="5890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may be Tabular Timeseries Data!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Exploration Data Analysis</a:t>
            </a: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325741" y="1153581"/>
            <a:ext cx="6967933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- </a:t>
            </a:r>
            <a:r>
              <a:rPr b="0" i="0" lang="en-US" sz="2400" u="none" cap="none" strike="noStrike">
                <a:solidFill>
                  <a:srgbClr val="1AA4A8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Seasonal, Residual</a:t>
            </a:r>
            <a:endParaRPr/>
          </a:p>
        </p:txBody>
      </p:sp>
      <p:pic>
        <p:nvPicPr>
          <p:cNvPr descr="텍스트이(가) 표시된 사진&#10;&#10;자동 생성된 설명" id="283" name="Google Shape;2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283" y="1816849"/>
            <a:ext cx="8038504" cy="447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1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Exploration Data Analysis</a:t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325741" y="1153581"/>
            <a:ext cx="6967933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- Trend, </a:t>
            </a:r>
            <a:r>
              <a:rPr b="0" i="0" lang="en-US" sz="2400" u="none" cap="none" strike="noStrike">
                <a:solidFill>
                  <a:srgbClr val="1AA4A8"/>
                </a:solidFill>
                <a:latin typeface="Calibri"/>
                <a:ea typeface="Calibri"/>
                <a:cs typeface="Calibri"/>
                <a:sym typeface="Calibri"/>
              </a:rPr>
              <a:t>Seasonal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Residual</a:t>
            </a:r>
            <a:endParaRPr/>
          </a:p>
        </p:txBody>
      </p:sp>
      <p:pic>
        <p:nvPicPr>
          <p:cNvPr id="292" name="Google Shape;2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330" y="1754596"/>
            <a:ext cx="8661340" cy="482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1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5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Exploration Data Analysis</a:t>
            </a:r>
            <a:endParaRPr/>
          </a:p>
        </p:txBody>
      </p:sp>
      <p:sp>
        <p:nvSpPr>
          <p:cNvPr id="300" name="Google Shape;300;p15"/>
          <p:cNvSpPr/>
          <p:nvPr/>
        </p:nvSpPr>
        <p:spPr>
          <a:xfrm>
            <a:off x="325741" y="1153581"/>
            <a:ext cx="6967933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- Trend, Seasonal, </a:t>
            </a:r>
            <a:r>
              <a:rPr b="0" i="0" lang="en-US" sz="2400" u="none" cap="none" strike="noStrike">
                <a:solidFill>
                  <a:srgbClr val="1AA4A8"/>
                </a:solidFill>
                <a:latin typeface="Calibri"/>
                <a:ea typeface="Calibri"/>
                <a:cs typeface="Calibri"/>
                <a:sym typeface="Calibri"/>
              </a:rPr>
              <a:t>Residual</a:t>
            </a:r>
            <a:endParaRPr/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2505" y="1735305"/>
            <a:ext cx="8546990" cy="4757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1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6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Exploration Data Analysis</a:t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>
            <a:off x="325741" y="1153581"/>
            <a:ext cx="5318828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on 1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</a:t>
            </a:r>
            <a:endParaRPr/>
          </a:p>
        </p:txBody>
      </p:sp>
      <p:pic>
        <p:nvPicPr>
          <p:cNvPr id="310" name="Google Shape;310;p16"/>
          <p:cNvPicPr preferRelativeResize="0"/>
          <p:nvPr/>
        </p:nvPicPr>
        <p:blipFill rotWithShape="1">
          <a:blip r:embed="rId3">
            <a:alphaModFix/>
          </a:blip>
          <a:srcRect b="0" l="0" r="0" t="5374"/>
          <a:stretch/>
        </p:blipFill>
        <p:spPr>
          <a:xfrm>
            <a:off x="491827" y="1770066"/>
            <a:ext cx="6467795" cy="48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4417" y="1832677"/>
            <a:ext cx="4828765" cy="319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/>
          <p:nvPr/>
        </p:nvSpPr>
        <p:spPr>
          <a:xfrm rot="-1925283">
            <a:off x="6431798" y="4516765"/>
            <a:ext cx="1810519" cy="429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93E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8750669" y="1648011"/>
            <a:ext cx="1636154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PDF of Residual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8044258" y="5069540"/>
            <a:ext cx="30489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/ no special outliers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1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7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Exploration Data Analysis</a:t>
            </a:r>
            <a:endParaRPr/>
          </a:p>
        </p:txBody>
      </p:sp>
      <p:sp>
        <p:nvSpPr>
          <p:cNvPr id="322" name="Google Shape;322;p17"/>
          <p:cNvSpPr/>
          <p:nvPr/>
        </p:nvSpPr>
        <p:spPr>
          <a:xfrm>
            <a:off x="325756" y="1153575"/>
            <a:ext cx="62868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PDF &amp; CDF of all 80 features; Arbitrary Gaussian?</a:t>
            </a:r>
            <a:endParaRPr/>
          </a:p>
        </p:txBody>
      </p:sp>
      <p:pic>
        <p:nvPicPr>
          <p:cNvPr id="323" name="Google Shape;3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108" y="1915247"/>
            <a:ext cx="3093772" cy="205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7707" y="4002004"/>
            <a:ext cx="3326173" cy="222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7"/>
          <p:cNvPicPr preferRelativeResize="0"/>
          <p:nvPr/>
        </p:nvPicPr>
        <p:blipFill rotWithShape="1">
          <a:blip r:embed="rId5">
            <a:alphaModFix/>
          </a:blip>
          <a:srcRect b="0" l="0" r="50226" t="0"/>
          <a:stretch/>
        </p:blipFill>
        <p:spPr>
          <a:xfrm>
            <a:off x="7532290" y="1742653"/>
            <a:ext cx="3122197" cy="2456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 rotWithShape="1">
          <a:blip r:embed="rId6">
            <a:alphaModFix/>
          </a:blip>
          <a:srcRect b="0" l="50226" r="0" t="0"/>
          <a:stretch/>
        </p:blipFill>
        <p:spPr>
          <a:xfrm>
            <a:off x="7613313" y="4218896"/>
            <a:ext cx="3122197" cy="245654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7"/>
          <p:cNvSpPr/>
          <p:nvPr/>
        </p:nvSpPr>
        <p:spPr>
          <a:xfrm>
            <a:off x="5469067" y="3693109"/>
            <a:ext cx="1921174" cy="46233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93E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7"/>
          <p:cNvSpPr txBox="1"/>
          <p:nvPr/>
        </p:nvSpPr>
        <p:spPr>
          <a:xfrm>
            <a:off x="5746376" y="3389061"/>
            <a:ext cx="11251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1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18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8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Preprocessing</a:t>
            </a:r>
            <a:endParaRPr/>
          </a:p>
        </p:txBody>
      </p:sp>
      <p:sp>
        <p:nvSpPr>
          <p:cNvPr id="336" name="Google Shape;336;p18"/>
          <p:cNvSpPr/>
          <p:nvPr/>
        </p:nvSpPr>
        <p:spPr>
          <a:xfrm>
            <a:off x="325741" y="1153581"/>
            <a:ext cx="4322209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Quantization &amp; Rescaling</a:t>
            </a:r>
            <a:endParaRPr/>
          </a:p>
        </p:txBody>
      </p:sp>
      <p:pic>
        <p:nvPicPr>
          <p:cNvPr id="337" name="Google Shape;337;p18"/>
          <p:cNvPicPr preferRelativeResize="0"/>
          <p:nvPr/>
        </p:nvPicPr>
        <p:blipFill rotWithShape="1">
          <a:blip r:embed="rId3">
            <a:alphaModFix/>
          </a:blip>
          <a:srcRect b="12122" l="0" r="51172" t="0"/>
          <a:stretch/>
        </p:blipFill>
        <p:spPr>
          <a:xfrm>
            <a:off x="0" y="1926842"/>
            <a:ext cx="3576438" cy="307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4">
            <a:alphaModFix/>
          </a:blip>
          <a:srcRect b="0" l="0" r="50226" t="0"/>
          <a:stretch/>
        </p:blipFill>
        <p:spPr>
          <a:xfrm>
            <a:off x="3597494" y="1982140"/>
            <a:ext cx="3907138" cy="307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5">
            <a:alphaModFix/>
          </a:blip>
          <a:srcRect b="12989" l="48963" r="0" t="3660"/>
          <a:stretch/>
        </p:blipFill>
        <p:spPr>
          <a:xfrm>
            <a:off x="8127077" y="2061215"/>
            <a:ext cx="4064923" cy="317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8"/>
          <p:cNvSpPr/>
          <p:nvPr/>
        </p:nvSpPr>
        <p:spPr>
          <a:xfrm>
            <a:off x="7607486" y="3413908"/>
            <a:ext cx="509895" cy="2105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93E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18"/>
          <p:cNvCxnSpPr/>
          <p:nvPr/>
        </p:nvCxnSpPr>
        <p:spPr>
          <a:xfrm>
            <a:off x="6779684" y="2061214"/>
            <a:ext cx="0" cy="345796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" name="Google Shape;342;p18"/>
          <p:cNvCxnSpPr/>
          <p:nvPr/>
        </p:nvCxnSpPr>
        <p:spPr>
          <a:xfrm>
            <a:off x="6401578" y="2061215"/>
            <a:ext cx="0" cy="345796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3" name="Google Shape;343;p18"/>
          <p:cNvCxnSpPr/>
          <p:nvPr/>
        </p:nvCxnSpPr>
        <p:spPr>
          <a:xfrm>
            <a:off x="6401578" y="2145102"/>
            <a:ext cx="378106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44" name="Google Shape;344;p18"/>
          <p:cNvSpPr/>
          <p:nvPr/>
        </p:nvSpPr>
        <p:spPr>
          <a:xfrm>
            <a:off x="6298724" y="1775770"/>
            <a:ext cx="5838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4647950" y="4673600"/>
            <a:ext cx="398183" cy="3826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1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Preprocessing</a:t>
            </a: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325741" y="1153581"/>
            <a:ext cx="4322209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Quantization &amp; Rescaling</a:t>
            </a:r>
            <a:endParaRPr/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6904"/>
            <a:ext cx="121920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326916"/>
            <a:ext cx="12192000" cy="221098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9"/>
          <p:cNvSpPr/>
          <p:nvPr/>
        </p:nvSpPr>
        <p:spPr>
          <a:xfrm>
            <a:off x="39757" y="4340168"/>
            <a:ext cx="569844" cy="616145"/>
          </a:xfrm>
          <a:prstGeom prst="ellipse">
            <a:avLst/>
          </a:pr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39757" y="5889983"/>
            <a:ext cx="569844" cy="616145"/>
          </a:xfrm>
          <a:prstGeom prst="ellipse">
            <a:avLst/>
          </a:pr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0" y="1904018"/>
            <a:ext cx="569844" cy="616145"/>
          </a:xfrm>
          <a:prstGeom prst="ellipse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0" y="3453833"/>
            <a:ext cx="569844" cy="616145"/>
          </a:xfrm>
          <a:prstGeom prst="ellipse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 txBox="1"/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1</a:t>
            </a:r>
            <a:endParaRPr sz="5500"/>
          </a:p>
        </p:txBody>
      </p:sp>
      <p:sp>
        <p:nvSpPr>
          <p:cNvPr id="176" name="Google Shape;176;p2"/>
          <p:cNvSpPr txBox="1"/>
          <p:nvPr>
            <p:ph idx="2" type="body"/>
          </p:nvPr>
        </p:nvSpPr>
        <p:spPr>
          <a:xfrm>
            <a:off x="709996" y="2884024"/>
            <a:ext cx="8341862" cy="2416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Exploration Data Analysis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Modeling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Result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2400"/>
              <a:buChar char="•"/>
            </a:pPr>
            <a:r>
              <a:rPr lang="en-US" sz="2400"/>
              <a:t>Appendix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2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0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Modeling</a:t>
            </a:r>
            <a:endParaRPr/>
          </a:p>
        </p:txBody>
      </p:sp>
      <p:sp>
        <p:nvSpPr>
          <p:cNvPr id="367" name="Google Shape;367;p20"/>
          <p:cNvSpPr/>
          <p:nvPr/>
        </p:nvSpPr>
        <p:spPr>
          <a:xfrm>
            <a:off x="325741" y="1153581"/>
            <a:ext cx="3885038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Principle Component Analysis</a:t>
            </a:r>
            <a:endParaRPr/>
          </a:p>
        </p:txBody>
      </p:sp>
      <p:sp>
        <p:nvSpPr>
          <p:cNvPr id="368" name="Google Shape;368;p20"/>
          <p:cNvSpPr/>
          <p:nvPr/>
        </p:nvSpPr>
        <p:spPr>
          <a:xfrm>
            <a:off x="8523825" y="2707218"/>
            <a:ext cx="307327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PCs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preprocessed data</a:t>
            </a:r>
            <a:endParaRPr/>
          </a:p>
        </p:txBody>
      </p:sp>
      <p:pic>
        <p:nvPicPr>
          <p:cNvPr id="369" name="Google Shape;3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067" y="1738835"/>
            <a:ext cx="7295424" cy="493660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0"/>
          <p:cNvSpPr/>
          <p:nvPr/>
        </p:nvSpPr>
        <p:spPr>
          <a:xfrm>
            <a:off x="8353197" y="2655995"/>
            <a:ext cx="3414532" cy="1302774"/>
          </a:xfrm>
          <a:prstGeom prst="roundRect">
            <a:avLst>
              <a:gd fmla="val 5117" name="adj"/>
            </a:avLst>
          </a:prstGeom>
          <a:noFill/>
          <a:ln cap="flat" cmpd="sng" w="12700">
            <a:solidFill>
              <a:srgbClr val="393E4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0"/>
          <p:cNvSpPr/>
          <p:nvPr/>
        </p:nvSpPr>
        <p:spPr>
          <a:xfrm>
            <a:off x="9271625" y="2210175"/>
            <a:ext cx="1577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 input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0"/>
          <p:cNvSpPr/>
          <p:nvPr/>
        </p:nvSpPr>
        <p:spPr>
          <a:xfrm>
            <a:off x="9863693" y="4207136"/>
            <a:ext cx="393539" cy="64818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0"/>
          <p:cNvSpPr/>
          <p:nvPr/>
        </p:nvSpPr>
        <p:spPr>
          <a:xfrm>
            <a:off x="8891507" y="5110740"/>
            <a:ext cx="23374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Kernel SVM with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polynomial kernel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2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1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Result</a:t>
            </a:r>
            <a:endParaRPr/>
          </a:p>
        </p:txBody>
      </p:sp>
      <p:pic>
        <p:nvPicPr>
          <p:cNvPr id="381" name="Google Shape;3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015" y="1940138"/>
            <a:ext cx="6311900" cy="3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1"/>
          <p:cNvSpPr/>
          <p:nvPr/>
        </p:nvSpPr>
        <p:spPr>
          <a:xfrm>
            <a:off x="384267" y="2453952"/>
            <a:ext cx="5215025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Follow parameters of NuSVC gives the best performance 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{nu = </a:t>
            </a:r>
            <a:r>
              <a:rPr lang="en-US" sz="18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0.64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gamma =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'scale’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coef0 = </a:t>
            </a:r>
            <a:r>
              <a:rPr lang="en-US" sz="18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0.075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kernel =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'poly’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degree = </a:t>
            </a:r>
            <a:r>
              <a:rPr lang="en-US" sz="18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3}. </a:t>
            </a:r>
            <a:endParaRPr b="0"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21"/>
          <p:cNvSpPr/>
          <p:nvPr/>
        </p:nvSpPr>
        <p:spPr>
          <a:xfrm>
            <a:off x="309136" y="1278929"/>
            <a:ext cx="50858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Achieve 82.0% accuracy with test data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/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3</a:t>
            </a:r>
            <a:endParaRPr sz="5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2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3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Where is it from? </a:t>
            </a:r>
            <a:endParaRPr/>
          </a:p>
        </p:txBody>
      </p:sp>
      <p:sp>
        <p:nvSpPr>
          <p:cNvPr id="396" name="Google Shape;396;p23"/>
          <p:cNvSpPr/>
          <p:nvPr/>
        </p:nvSpPr>
        <p:spPr>
          <a:xfrm>
            <a:off x="325741" y="1153581"/>
            <a:ext cx="2588594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3 vs MNIST</a:t>
            </a:r>
            <a:endParaRPr/>
          </a:p>
        </p:txBody>
      </p:sp>
      <p:pic>
        <p:nvPicPr>
          <p:cNvPr id="397" name="Google Shape;397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1786373"/>
            <a:ext cx="5813425" cy="406154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3"/>
          <p:cNvSpPr/>
          <p:nvPr/>
        </p:nvSpPr>
        <p:spPr>
          <a:xfrm>
            <a:off x="5956300" y="2524481"/>
            <a:ext cx="6096000" cy="23083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277" l="-622" r="0" t="-109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2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4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Dataset 3</a:t>
            </a:r>
            <a:endParaRPr/>
          </a:p>
        </p:txBody>
      </p:sp>
      <p:sp>
        <p:nvSpPr>
          <p:cNvPr id="406" name="Google Shape;406;p24"/>
          <p:cNvSpPr txBox="1"/>
          <p:nvPr>
            <p:ph idx="1" type="body"/>
          </p:nvPr>
        </p:nvSpPr>
        <p:spPr>
          <a:xfrm>
            <a:off x="0" y="1136084"/>
            <a:ext cx="12192000" cy="5210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Our assumption is that dataset 3 was transformed by permutation invariance on MNIST, which is a different random permutation of the input pixels.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407" name="Google Shape;407;p24"/>
          <p:cNvGrpSpPr/>
          <p:nvPr/>
        </p:nvGrpSpPr>
        <p:grpSpPr>
          <a:xfrm>
            <a:off x="1784760" y="2051799"/>
            <a:ext cx="9146851" cy="4295054"/>
            <a:chOff x="1521150" y="1746962"/>
            <a:chExt cx="9146851" cy="4295054"/>
          </a:xfrm>
        </p:grpSpPr>
        <p:sp>
          <p:nvSpPr>
            <p:cNvPr id="408" name="Google Shape;408;p24"/>
            <p:cNvSpPr/>
            <p:nvPr/>
          </p:nvSpPr>
          <p:spPr>
            <a:xfrm>
              <a:off x="1521150" y="1758357"/>
              <a:ext cx="9143857" cy="2080092"/>
            </a:xfrm>
            <a:prstGeom prst="rect">
              <a:avLst/>
            </a:prstGeom>
            <a:solidFill>
              <a:srgbClr val="393E46"/>
            </a:solidFill>
            <a:ln cap="flat" cmpd="sng" w="12700">
              <a:solidFill>
                <a:srgbClr val="393E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1524144" y="3914099"/>
              <a:ext cx="9143857" cy="2080092"/>
            </a:xfrm>
            <a:prstGeom prst="rect">
              <a:avLst/>
            </a:prstGeom>
            <a:solidFill>
              <a:srgbClr val="393E46"/>
            </a:solidFill>
            <a:ln cap="flat" cmpd="sng" w="12700">
              <a:solidFill>
                <a:srgbClr val="393E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실루엣이(가) 표시된 사진&#10;&#10;자동 생성된 설명" id="410" name="Google Shape;410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45364" y="1828800"/>
              <a:ext cx="1690938" cy="1733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옥외설치물, 실루엣이(가) 표시된 사진&#10;&#10;자동 생성된 설명" id="411" name="Google Shape;41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07185" y="1828800"/>
              <a:ext cx="1690939" cy="1733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실루엣이(가) 표시된 사진&#10;&#10;자동 생성된 설명" id="412" name="Google Shape;412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57330" y="1828800"/>
              <a:ext cx="1692431" cy="17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실루엣이(가) 표시된 사진&#10;&#10;자동 생성된 설명" id="413" name="Google Shape;413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06219" y="1828800"/>
              <a:ext cx="1692431" cy="17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899401" y="1828800"/>
              <a:ext cx="1692430" cy="173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실루엣이(가) 표시된 사진&#10;&#10;자동 생성된 설명" id="415" name="Google Shape;415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57919" y="3970800"/>
              <a:ext cx="1692000" cy="1734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19649" y="3988303"/>
              <a:ext cx="1692000" cy="1734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실루엣이(가) 표시된 사진&#10;&#10;자동 생성된 설명" id="417" name="Google Shape;417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13037" y="3988303"/>
              <a:ext cx="1692000" cy="1734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실루엣이(가) 표시된 사진&#10;&#10;자동 생성된 설명" id="418" name="Google Shape;418;p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148534" y="3988303"/>
              <a:ext cx="1692000" cy="1734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실루엣이(가) 표시된 사진&#10;&#10;자동 생성된 설명" id="419" name="Google Shape;419;p2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947185" y="3988303"/>
              <a:ext cx="1692000" cy="17347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24"/>
            <p:cNvSpPr/>
            <p:nvPr/>
          </p:nvSpPr>
          <p:spPr>
            <a:xfrm>
              <a:off x="3286984" y="1758357"/>
              <a:ext cx="47102" cy="423583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200241" y="1762202"/>
              <a:ext cx="47102" cy="423583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7082668" y="1746962"/>
              <a:ext cx="47102" cy="423583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8910362" y="1758632"/>
              <a:ext cx="47102" cy="423583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" name="Google Shape;424;p24"/>
            <p:cNvGrpSpPr/>
            <p:nvPr/>
          </p:nvGrpSpPr>
          <p:grpSpPr>
            <a:xfrm>
              <a:off x="2269498" y="3521630"/>
              <a:ext cx="7686682" cy="377927"/>
              <a:chOff x="732866" y="1570890"/>
              <a:chExt cx="7686682" cy="377927"/>
            </a:xfrm>
          </p:grpSpPr>
          <p:sp>
            <p:nvSpPr>
              <p:cNvPr id="425" name="Google Shape;425;p24"/>
              <p:cNvSpPr txBox="1"/>
              <p:nvPr/>
            </p:nvSpPr>
            <p:spPr>
              <a:xfrm>
                <a:off x="732866" y="1575764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24"/>
              <p:cNvSpPr txBox="1"/>
              <p:nvPr/>
            </p:nvSpPr>
            <p:spPr>
              <a:xfrm>
                <a:off x="2568770" y="1570890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24"/>
              <p:cNvSpPr txBox="1"/>
              <p:nvPr/>
            </p:nvSpPr>
            <p:spPr>
              <a:xfrm>
                <a:off x="4462933" y="1576968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4"/>
              <p:cNvSpPr txBox="1"/>
              <p:nvPr/>
            </p:nvSpPr>
            <p:spPr>
              <a:xfrm>
                <a:off x="6291534" y="1579485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24"/>
              <p:cNvSpPr txBox="1"/>
              <p:nvPr/>
            </p:nvSpPr>
            <p:spPr>
              <a:xfrm>
                <a:off x="8098626" y="1570890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24"/>
            <p:cNvGrpSpPr/>
            <p:nvPr/>
          </p:nvGrpSpPr>
          <p:grpSpPr>
            <a:xfrm>
              <a:off x="2249736" y="5664089"/>
              <a:ext cx="7744390" cy="377927"/>
              <a:chOff x="732866" y="1570890"/>
              <a:chExt cx="7744390" cy="377927"/>
            </a:xfrm>
          </p:grpSpPr>
          <p:sp>
            <p:nvSpPr>
              <p:cNvPr id="431" name="Google Shape;431;p24"/>
              <p:cNvSpPr txBox="1"/>
              <p:nvPr/>
            </p:nvSpPr>
            <p:spPr>
              <a:xfrm>
                <a:off x="732866" y="1575764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4"/>
              <p:cNvSpPr txBox="1"/>
              <p:nvPr/>
            </p:nvSpPr>
            <p:spPr>
              <a:xfrm>
                <a:off x="2568770" y="1570890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4"/>
              <p:cNvSpPr txBox="1"/>
              <p:nvPr/>
            </p:nvSpPr>
            <p:spPr>
              <a:xfrm>
                <a:off x="4462933" y="1576968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4"/>
              <p:cNvSpPr txBox="1"/>
              <p:nvPr/>
            </p:nvSpPr>
            <p:spPr>
              <a:xfrm>
                <a:off x="6291534" y="1579485"/>
                <a:ext cx="3209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4"/>
              <p:cNvSpPr txBox="1"/>
              <p:nvPr/>
            </p:nvSpPr>
            <p:spPr>
              <a:xfrm>
                <a:off x="8098626" y="1570890"/>
                <a:ext cx="37863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9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2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5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Permuted MNIST</a:t>
            </a:r>
            <a:endParaRPr/>
          </a:p>
        </p:txBody>
      </p:sp>
      <p:sp>
        <p:nvSpPr>
          <p:cNvPr id="443" name="Google Shape;443;p25"/>
          <p:cNvSpPr txBox="1"/>
          <p:nvPr>
            <p:ph idx="1" type="body"/>
          </p:nvPr>
        </p:nvSpPr>
        <p:spPr>
          <a:xfrm>
            <a:off x="0" y="1136084"/>
            <a:ext cx="12192000" cy="5210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achieve that assumption, we try to convert MNIST into Permuted MNIST under permutation invariance method.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444" name="Google Shape;444;p25"/>
          <p:cNvGrpSpPr/>
          <p:nvPr/>
        </p:nvGrpSpPr>
        <p:grpSpPr>
          <a:xfrm>
            <a:off x="1521150" y="1925632"/>
            <a:ext cx="9146851" cy="4295054"/>
            <a:chOff x="1521150" y="1746962"/>
            <a:chExt cx="9146851" cy="4295054"/>
          </a:xfrm>
        </p:grpSpPr>
        <p:sp>
          <p:nvSpPr>
            <p:cNvPr id="445" name="Google Shape;445;p25"/>
            <p:cNvSpPr/>
            <p:nvPr/>
          </p:nvSpPr>
          <p:spPr>
            <a:xfrm>
              <a:off x="1524144" y="3914099"/>
              <a:ext cx="9143857" cy="2080092"/>
            </a:xfrm>
            <a:prstGeom prst="rect">
              <a:avLst/>
            </a:prstGeom>
            <a:solidFill>
              <a:srgbClr val="393E46"/>
            </a:solidFill>
            <a:ln cap="flat" cmpd="sng" w="12700">
              <a:solidFill>
                <a:srgbClr val="393E4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6" name="Google Shape;446;p25"/>
            <p:cNvGrpSpPr/>
            <p:nvPr/>
          </p:nvGrpSpPr>
          <p:grpSpPr>
            <a:xfrm>
              <a:off x="1521150" y="1746962"/>
              <a:ext cx="9143857" cy="4295054"/>
              <a:chOff x="1521150" y="1746962"/>
              <a:chExt cx="9143857" cy="4295054"/>
            </a:xfrm>
          </p:grpSpPr>
          <p:sp>
            <p:nvSpPr>
              <p:cNvPr id="447" name="Google Shape;447;p25"/>
              <p:cNvSpPr/>
              <p:nvPr/>
            </p:nvSpPr>
            <p:spPr>
              <a:xfrm>
                <a:off x="1521150" y="1758357"/>
                <a:ext cx="9143857" cy="2080092"/>
              </a:xfrm>
              <a:prstGeom prst="rect">
                <a:avLst/>
              </a:prstGeom>
              <a:solidFill>
                <a:srgbClr val="393E46"/>
              </a:solidFill>
              <a:ln cap="flat" cmpd="sng" w="12700">
                <a:solidFill>
                  <a:srgbClr val="393E4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8" name="Google Shape;448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553911" y="1828800"/>
                <a:ext cx="1690938" cy="17336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실루엣이(가) 표시된 사진&#10;&#10;자동 생성된 설명" id="449" name="Google Shape;449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389238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실루엣이(가) 표시된 사진&#10;&#10;자동 생성된 설명" id="450" name="Google Shape;450;p2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92171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식물, 실루엣이(가) 표시된 사진&#10;&#10;자동 생성된 설명" id="451" name="Google Shape;451;p2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174807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실루엣이(가) 표시된 사진&#10;&#10;자동 생성된 설명" id="452" name="Google Shape;452;p2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941208" y="1828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실루엣이(가) 표시된 사진&#10;&#10;자동 생성된 설명" id="453" name="Google Shape;453;p2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524001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실루엣이(가) 표시된 사진&#10;&#10;자동 생성된 설명" id="454" name="Google Shape;454;p2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382361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실루엣이(가) 표시된 사진&#10;&#10;자동 생성된 설명" id="455" name="Google Shape;455;p2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307241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" name="Google Shape;456;p2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139570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실루엣이(가) 표시된 사진&#10;&#10;자동 생성된 설명" id="457" name="Google Shape;457;p2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957465" y="3970800"/>
                <a:ext cx="1690937" cy="173366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58" name="Google Shape;458;p25"/>
              <p:cNvGrpSpPr/>
              <p:nvPr/>
            </p:nvGrpSpPr>
            <p:grpSpPr>
              <a:xfrm>
                <a:off x="2269498" y="3521630"/>
                <a:ext cx="7686682" cy="377927"/>
                <a:chOff x="732866" y="1570890"/>
                <a:chExt cx="7686682" cy="377927"/>
              </a:xfrm>
            </p:grpSpPr>
            <p:sp>
              <p:nvSpPr>
                <p:cNvPr id="459" name="Google Shape;459;p25"/>
                <p:cNvSpPr txBox="1"/>
                <p:nvPr/>
              </p:nvSpPr>
              <p:spPr>
                <a:xfrm>
                  <a:off x="732866" y="1575764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</a:t>
                  </a:r>
                  <a:endParaRPr b="1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25"/>
                <p:cNvSpPr txBox="1"/>
                <p:nvPr/>
              </p:nvSpPr>
              <p:spPr>
                <a:xfrm>
                  <a:off x="2568770" y="1570890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 b="1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25"/>
                <p:cNvSpPr txBox="1"/>
                <p:nvPr/>
              </p:nvSpPr>
              <p:spPr>
                <a:xfrm>
                  <a:off x="4462933" y="1576968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 b="1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25"/>
                <p:cNvSpPr txBox="1"/>
                <p:nvPr/>
              </p:nvSpPr>
              <p:spPr>
                <a:xfrm>
                  <a:off x="6291534" y="1579485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 b="1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25"/>
                <p:cNvSpPr txBox="1"/>
                <p:nvPr/>
              </p:nvSpPr>
              <p:spPr>
                <a:xfrm>
                  <a:off x="8098626" y="1570890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endParaRPr b="1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4" name="Google Shape;464;p25"/>
              <p:cNvSpPr/>
              <p:nvPr/>
            </p:nvSpPr>
            <p:spPr>
              <a:xfrm>
                <a:off x="3286984" y="1758357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5"/>
              <p:cNvSpPr/>
              <p:nvPr/>
            </p:nvSpPr>
            <p:spPr>
              <a:xfrm>
                <a:off x="5200241" y="1762202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5"/>
              <p:cNvSpPr/>
              <p:nvPr/>
            </p:nvSpPr>
            <p:spPr>
              <a:xfrm>
                <a:off x="7082668" y="1746962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5"/>
              <p:cNvSpPr/>
              <p:nvPr/>
            </p:nvSpPr>
            <p:spPr>
              <a:xfrm>
                <a:off x="8910362" y="1758632"/>
                <a:ext cx="47102" cy="423583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8" name="Google Shape;468;p25"/>
              <p:cNvGrpSpPr/>
              <p:nvPr/>
            </p:nvGrpSpPr>
            <p:grpSpPr>
              <a:xfrm>
                <a:off x="2249736" y="5664089"/>
                <a:ext cx="7744390" cy="377927"/>
                <a:chOff x="732866" y="1570890"/>
                <a:chExt cx="7744390" cy="377927"/>
              </a:xfrm>
            </p:grpSpPr>
            <p:sp>
              <p:nvSpPr>
                <p:cNvPr id="469" name="Google Shape;469;p25"/>
                <p:cNvSpPr txBox="1"/>
                <p:nvPr/>
              </p:nvSpPr>
              <p:spPr>
                <a:xfrm>
                  <a:off x="732866" y="1575764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</a:t>
                  </a:r>
                  <a:endParaRPr b="1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5"/>
                <p:cNvSpPr txBox="1"/>
                <p:nvPr/>
              </p:nvSpPr>
              <p:spPr>
                <a:xfrm>
                  <a:off x="2568770" y="1570890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6</a:t>
                  </a:r>
                  <a:endParaRPr b="1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5"/>
                <p:cNvSpPr txBox="1"/>
                <p:nvPr/>
              </p:nvSpPr>
              <p:spPr>
                <a:xfrm>
                  <a:off x="4462933" y="1576968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7</a:t>
                  </a:r>
                  <a:endParaRPr b="1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5"/>
                <p:cNvSpPr txBox="1"/>
                <p:nvPr/>
              </p:nvSpPr>
              <p:spPr>
                <a:xfrm>
                  <a:off x="6291534" y="1579485"/>
                  <a:ext cx="32092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8</a:t>
                  </a:r>
                  <a:endParaRPr b="1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5"/>
                <p:cNvSpPr txBox="1"/>
                <p:nvPr/>
              </p:nvSpPr>
              <p:spPr>
                <a:xfrm>
                  <a:off x="8098626" y="1570890"/>
                  <a:ext cx="37863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9</a:t>
                  </a:r>
                  <a:endParaRPr b="1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p2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6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Model Architecture &amp; Dataset</a:t>
            </a:r>
            <a:endParaRPr/>
          </a:p>
        </p:txBody>
      </p:sp>
      <p:pic>
        <p:nvPicPr>
          <p:cNvPr id="481" name="Google Shape;481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53" y="1282701"/>
            <a:ext cx="6206928" cy="464513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6"/>
          <p:cNvSpPr txBox="1"/>
          <p:nvPr/>
        </p:nvSpPr>
        <p:spPr>
          <a:xfrm>
            <a:off x="6265181" y="1480326"/>
            <a:ext cx="5993962" cy="4337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no reason why to use CNN because the dataset has rarely 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rgbClr val="156F6E"/>
                </a:solidFill>
                <a:latin typeface="Calibri"/>
                <a:ea typeface="Calibri"/>
                <a:cs typeface="Calibri"/>
                <a:sym typeface="Calibri"/>
              </a:rPr>
              <a:t>‘spatial information’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</a:t>
            </a:r>
            <a:r>
              <a:rPr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Neural Network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classification.</a:t>
            </a:r>
            <a:endParaRPr/>
          </a:p>
          <a:p>
            <a:pPr indent="-25400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better performance, we </a:t>
            </a:r>
            <a:r>
              <a:rPr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augmented the original dataset 3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under permutation invariance.</a:t>
            </a:r>
            <a:endParaRPr/>
          </a:p>
          <a:p>
            <a:pPr indent="-25400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train: 48,000 🡪 192,000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valid: 12,000 🡪 48,000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test: 60,000 🡪 60,000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 optimizer (B1 = 0.9 &amp; B2 = 0.999)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rate: 0.001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 / Batch_size: 100 / 128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2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7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Result</a:t>
            </a:r>
            <a:endParaRPr/>
          </a:p>
        </p:txBody>
      </p:sp>
      <p:pic>
        <p:nvPicPr>
          <p:cNvPr descr="테이블이(가) 표시된 사진&#10;&#10;자동 생성된 설명" id="490" name="Google Shape;4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9842" y="1854101"/>
            <a:ext cx="5355692" cy="414009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7"/>
          <p:cNvSpPr/>
          <p:nvPr/>
        </p:nvSpPr>
        <p:spPr>
          <a:xfrm>
            <a:off x="354228" y="1246322"/>
            <a:ext cx="23942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98.37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8"/>
          <p:cNvSpPr txBox="1"/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4</a:t>
            </a:r>
            <a:endParaRPr sz="5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2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9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Assumption</a:t>
            </a:r>
            <a:endParaRPr/>
          </a:p>
        </p:txBody>
      </p:sp>
      <p:grpSp>
        <p:nvGrpSpPr>
          <p:cNvPr id="504" name="Google Shape;504;p29"/>
          <p:cNvGrpSpPr/>
          <p:nvPr/>
        </p:nvGrpSpPr>
        <p:grpSpPr>
          <a:xfrm>
            <a:off x="1672281" y="2527365"/>
            <a:ext cx="8443783" cy="3445068"/>
            <a:chOff x="0" y="2048204"/>
            <a:chExt cx="6401818" cy="2520002"/>
          </a:xfrm>
        </p:grpSpPr>
        <p:pic>
          <p:nvPicPr>
            <p:cNvPr id="505" name="Google Shape;505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048206"/>
              <a:ext cx="3080000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임베딩 다이어그램" id="506" name="Google Shape;506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0000" y="2048204"/>
              <a:ext cx="3321818" cy="25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" name="Google Shape;507;p29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Structured, or Unstructured That is the question.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Text data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"/>
          <p:cNvSpPr txBox="1"/>
          <p:nvPr>
            <p:ph idx="2" type="body"/>
          </p:nvPr>
        </p:nvSpPr>
        <p:spPr>
          <a:xfrm>
            <a:off x="807623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Exploration Data Analysis</a:t>
            </a:r>
            <a:endParaRPr/>
          </a:p>
        </p:txBody>
      </p:sp>
      <p:sp>
        <p:nvSpPr>
          <p:cNvPr id="184" name="Google Shape;184;p3"/>
          <p:cNvSpPr txBox="1"/>
          <p:nvPr>
            <p:ph idx="3" type="body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b="1" lang="en-US"/>
              <a:t>01</a:t>
            </a:r>
            <a:endParaRPr b="1"/>
          </a:p>
        </p:txBody>
      </p:sp>
      <p:pic>
        <p:nvPicPr>
          <p:cNvPr id="185" name="Google Shape;18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6801" y="1760482"/>
            <a:ext cx="8967646" cy="127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6801" y="3430456"/>
            <a:ext cx="8967646" cy="282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0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p3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0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Assumption</a:t>
            </a:r>
            <a:endParaRPr/>
          </a:p>
        </p:txBody>
      </p:sp>
      <p:sp>
        <p:nvSpPr>
          <p:cNvPr id="515" name="Google Shape;515;p30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Structured, or Unstructured That is the question.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Image data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grpSp>
        <p:nvGrpSpPr>
          <p:cNvPr id="516" name="Google Shape;516;p30"/>
          <p:cNvGrpSpPr/>
          <p:nvPr/>
        </p:nvGrpSpPr>
        <p:grpSpPr>
          <a:xfrm>
            <a:off x="1630723" y="2520474"/>
            <a:ext cx="7892586" cy="3600000"/>
            <a:chOff x="224909" y="2018015"/>
            <a:chExt cx="7892586" cy="3600000"/>
          </a:xfrm>
        </p:grpSpPr>
        <p:pic>
          <p:nvPicPr>
            <p:cNvPr id="517" name="Google Shape;517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5658" y="2018015"/>
              <a:ext cx="3751837" cy="3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4909" y="2018015"/>
              <a:ext cx="3584158" cy="360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4" name="Google Shape;524;p3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1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Assumption</a:t>
            </a:r>
            <a:endParaRPr/>
          </a:p>
        </p:txBody>
      </p:sp>
      <p:sp>
        <p:nvSpPr>
          <p:cNvPr id="526" name="Google Shape;526;p31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Structured, or Unstructured That is the question.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Time series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527" name="Google Shape;5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010" y="2245606"/>
            <a:ext cx="5871846" cy="387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2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p32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2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Assumption</a:t>
            </a:r>
            <a:endParaRPr/>
          </a:p>
        </p:txBody>
      </p:sp>
      <p:sp>
        <p:nvSpPr>
          <p:cNvPr id="535" name="Google Shape;535;p32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Structured, or Unstructured That is the question.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Tabular data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grpSp>
        <p:nvGrpSpPr>
          <p:cNvPr id="536" name="Google Shape;536;p32"/>
          <p:cNvGrpSpPr/>
          <p:nvPr/>
        </p:nvGrpSpPr>
        <p:grpSpPr>
          <a:xfrm>
            <a:off x="2608395" y="2599988"/>
            <a:ext cx="7304727" cy="3609332"/>
            <a:chOff x="919637" y="1809000"/>
            <a:chExt cx="7304727" cy="3609332"/>
          </a:xfrm>
        </p:grpSpPr>
        <p:pic>
          <p:nvPicPr>
            <p:cNvPr id="537" name="Google Shape;537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9637" y="1809000"/>
              <a:ext cx="7304727" cy="32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32"/>
            <p:cNvSpPr txBox="1"/>
            <p:nvPr/>
          </p:nvSpPr>
          <p:spPr>
            <a:xfrm>
              <a:off x="2596101" y="5049000"/>
              <a:ext cx="39517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First five rows of train and test data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3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3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3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Modeling</a:t>
            </a:r>
            <a:endParaRPr/>
          </a:p>
        </p:txBody>
      </p:sp>
      <p:sp>
        <p:nvSpPr>
          <p:cNvPr id="546" name="Google Shape;546;p33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Class label imbalance?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547" name="Google Shape;5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697" y="2734634"/>
            <a:ext cx="4939682" cy="332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4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3" name="Google Shape;553;p3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4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Modeling</a:t>
            </a:r>
            <a:endParaRPr/>
          </a:p>
        </p:txBody>
      </p:sp>
      <p:sp>
        <p:nvSpPr>
          <p:cNvPr id="555" name="Google Shape;555;p34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Highly Correlated Features?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grpSp>
        <p:nvGrpSpPr>
          <p:cNvPr id="556" name="Google Shape;556;p34"/>
          <p:cNvGrpSpPr/>
          <p:nvPr/>
        </p:nvGrpSpPr>
        <p:grpSpPr>
          <a:xfrm>
            <a:off x="3389842" y="2429107"/>
            <a:ext cx="5007612" cy="4246331"/>
            <a:chOff x="2068194" y="1828497"/>
            <a:chExt cx="5007612" cy="4246331"/>
          </a:xfrm>
        </p:grpSpPr>
        <p:pic>
          <p:nvPicPr>
            <p:cNvPr id="557" name="Google Shape;557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68194" y="1828497"/>
              <a:ext cx="5007612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34"/>
            <p:cNvSpPr txBox="1"/>
            <p:nvPr/>
          </p:nvSpPr>
          <p:spPr>
            <a:xfrm>
              <a:off x="2596101" y="5428497"/>
              <a:ext cx="39517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Orange dots represent </a:t>
              </a:r>
              <a:b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“abs(corr)&gt;= 0.3”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5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4" name="Google Shape;564;p3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5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Modeling</a:t>
            </a:r>
            <a:endParaRPr/>
          </a:p>
        </p:txBody>
      </p:sp>
      <p:sp>
        <p:nvSpPr>
          <p:cNvPr id="566" name="Google Shape;566;p35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Extreme Outlier?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567" name="Google Shape;5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0247" y="2008513"/>
            <a:ext cx="4211507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3" name="Google Shape;573;p3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6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Modeling</a:t>
            </a:r>
            <a:endParaRPr/>
          </a:p>
        </p:txBody>
      </p:sp>
      <p:sp>
        <p:nvSpPr>
          <p:cNvPr id="575" name="Google Shape;575;p36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Missing values?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576" name="Google Shape;5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71" y="2219917"/>
            <a:ext cx="1779661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2" name="Google Shape;582;p3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7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Modeling</a:t>
            </a:r>
            <a:endParaRPr/>
          </a:p>
        </p:txBody>
      </p:sp>
      <p:sp>
        <p:nvSpPr>
          <p:cNvPr id="584" name="Google Shape;584;p37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Look before you build your model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Pipeline 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585" name="Google Shape;585;p37"/>
          <p:cNvPicPr preferRelativeResize="0"/>
          <p:nvPr/>
        </p:nvPicPr>
        <p:blipFill rotWithShape="1">
          <a:blip r:embed="rId3">
            <a:alphaModFix/>
          </a:blip>
          <a:srcRect b="7383" l="0" r="0" t="23962"/>
          <a:stretch/>
        </p:blipFill>
        <p:spPr>
          <a:xfrm>
            <a:off x="2556485" y="2153603"/>
            <a:ext cx="7680000" cy="296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528743" y="2793275"/>
            <a:ext cx="975484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0934" y="5055831"/>
            <a:ext cx="975484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8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3" name="Google Shape;593;p38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8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Result</a:t>
            </a:r>
            <a:endParaRPr/>
          </a:p>
        </p:txBody>
      </p:sp>
      <p:sp>
        <p:nvSpPr>
          <p:cNvPr id="595" name="Google Shape;595;p38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Don't count your chickens before they hatch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LDA to QDA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grpSp>
        <p:nvGrpSpPr>
          <p:cNvPr id="596" name="Google Shape;596;p38"/>
          <p:cNvGrpSpPr/>
          <p:nvPr/>
        </p:nvGrpSpPr>
        <p:grpSpPr>
          <a:xfrm>
            <a:off x="1992671" y="2588253"/>
            <a:ext cx="8206658" cy="2529332"/>
            <a:chOff x="468671" y="2548496"/>
            <a:chExt cx="8206658" cy="2529332"/>
          </a:xfrm>
        </p:grpSpPr>
        <p:grpSp>
          <p:nvGrpSpPr>
            <p:cNvPr id="597" name="Google Shape;597;p38"/>
            <p:cNvGrpSpPr/>
            <p:nvPr/>
          </p:nvGrpSpPr>
          <p:grpSpPr>
            <a:xfrm>
              <a:off x="468671" y="2548496"/>
              <a:ext cx="8206658" cy="2160000"/>
              <a:chOff x="443175" y="2459652"/>
              <a:chExt cx="8206658" cy="2160000"/>
            </a:xfrm>
          </p:grpSpPr>
          <p:pic>
            <p:nvPicPr>
              <p:cNvPr id="598" name="Google Shape;598;p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43175" y="2459652"/>
                <a:ext cx="4198411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" name="Google Shape;599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641586" y="2459652"/>
                <a:ext cx="4008247" cy="21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0" name="Google Shape;600;p38"/>
            <p:cNvSpPr txBox="1"/>
            <p:nvPr/>
          </p:nvSpPr>
          <p:spPr>
            <a:xfrm>
              <a:off x="2742206" y="4708496"/>
              <a:ext cx="3659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LDA &amp; QDA based ensemble model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9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6" name="Google Shape;606;p3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9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Result</a:t>
            </a:r>
            <a:endParaRPr/>
          </a:p>
        </p:txBody>
      </p:sp>
      <p:sp>
        <p:nvSpPr>
          <p:cNvPr id="608" name="Google Shape;608;p39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Don't count your chickens before they hatch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Flexible Decision Boundary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609" name="Google Shape;60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678" y="2298949"/>
            <a:ext cx="528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9"/>
          <p:cNvPicPr preferRelativeResize="0"/>
          <p:nvPr/>
        </p:nvPicPr>
        <p:blipFill rotWithShape="1">
          <a:blip r:embed="rId4">
            <a:alphaModFix/>
          </a:blip>
          <a:srcRect b="29646" l="30392" r="29539" t="30285"/>
          <a:stretch/>
        </p:blipFill>
        <p:spPr>
          <a:xfrm>
            <a:off x="4927336" y="1689049"/>
            <a:ext cx="747423" cy="74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 txBox="1"/>
          <p:nvPr>
            <p:ph idx="2" type="body"/>
          </p:nvPr>
        </p:nvSpPr>
        <p:spPr>
          <a:xfrm>
            <a:off x="807623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Exploration Data Analysis</a:t>
            </a:r>
            <a:endParaRPr/>
          </a:p>
        </p:txBody>
      </p:sp>
      <p:sp>
        <p:nvSpPr>
          <p:cNvPr id="194" name="Google Shape;194;p4"/>
          <p:cNvSpPr txBox="1"/>
          <p:nvPr>
            <p:ph idx="3" type="body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b="1" lang="en-US"/>
              <a:t>01</a:t>
            </a:r>
            <a:endParaRPr b="1"/>
          </a:p>
        </p:txBody>
      </p:sp>
      <p:pic>
        <p:nvPicPr>
          <p:cNvPr id="195" name="Google Shape;1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61" y="2818911"/>
            <a:ext cx="5507756" cy="143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0688" y="1900736"/>
            <a:ext cx="5870798" cy="3411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0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p4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0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Result</a:t>
            </a:r>
            <a:endParaRPr/>
          </a:p>
        </p:txBody>
      </p:sp>
      <p:sp>
        <p:nvSpPr>
          <p:cNvPr id="618" name="Google Shape;618;p40"/>
          <p:cNvSpPr txBox="1"/>
          <p:nvPr>
            <p:ph idx="1" type="body"/>
          </p:nvPr>
        </p:nvSpPr>
        <p:spPr>
          <a:xfrm>
            <a:off x="98855" y="1315573"/>
            <a:ext cx="12192000" cy="540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Don't count your chickens before they hatch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Bang! Bullseye!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619" name="Google Shape;61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805" y="2874517"/>
            <a:ext cx="4292196" cy="229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805" y="1918329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1"/>
          <p:cNvSpPr txBox="1"/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5</a:t>
            </a:r>
            <a:endParaRPr sz="5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2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1" name="Google Shape;631;p42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2"/>
          <p:cNvSpPr txBox="1"/>
          <p:nvPr>
            <p:ph idx="2" type="body"/>
          </p:nvPr>
        </p:nvSpPr>
        <p:spPr>
          <a:xfrm>
            <a:off x="0" y="629838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Data Description</a:t>
            </a:r>
            <a:endParaRPr/>
          </a:p>
        </p:txBody>
      </p:sp>
      <p:pic>
        <p:nvPicPr>
          <p:cNvPr id="633" name="Google Shape;633;p42"/>
          <p:cNvPicPr preferRelativeResize="0"/>
          <p:nvPr/>
        </p:nvPicPr>
        <p:blipFill rotWithShape="1">
          <a:blip r:embed="rId3">
            <a:alphaModFix/>
          </a:blip>
          <a:srcRect b="7511" l="0" r="48745" t="0"/>
          <a:stretch/>
        </p:blipFill>
        <p:spPr>
          <a:xfrm>
            <a:off x="3523555" y="1990691"/>
            <a:ext cx="5383427" cy="48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9109" y="3420547"/>
            <a:ext cx="4568969" cy="307232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2"/>
          <p:cNvSpPr txBox="1"/>
          <p:nvPr/>
        </p:nvSpPr>
        <p:spPr>
          <a:xfrm>
            <a:off x="1580417" y="1496265"/>
            <a:ext cx="25372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shape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42"/>
          <p:cNvPicPr preferRelativeResize="0"/>
          <p:nvPr/>
        </p:nvPicPr>
        <p:blipFill rotWithShape="1">
          <a:blip r:embed="rId5">
            <a:alphaModFix/>
          </a:blip>
          <a:srcRect b="1821" l="51216" r="0" t="1"/>
          <a:stretch/>
        </p:blipFill>
        <p:spPr>
          <a:xfrm>
            <a:off x="3653300" y="2369435"/>
            <a:ext cx="5253681" cy="48721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2"/>
          <p:cNvSpPr txBox="1"/>
          <p:nvPr/>
        </p:nvSpPr>
        <p:spPr>
          <a:xfrm>
            <a:off x="1580418" y="3051215"/>
            <a:ext cx="25372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Ratio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3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3" name="Google Shape;643;p43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3"/>
          <p:cNvSpPr txBox="1"/>
          <p:nvPr>
            <p:ph idx="2" type="body"/>
          </p:nvPr>
        </p:nvSpPr>
        <p:spPr>
          <a:xfrm>
            <a:off x="0" y="591899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What is this data?</a:t>
            </a:r>
            <a:endParaRPr/>
          </a:p>
        </p:txBody>
      </p:sp>
      <p:pic>
        <p:nvPicPr>
          <p:cNvPr id="645" name="Google Shape;645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8210" y="4263228"/>
            <a:ext cx="8596043" cy="256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762" y="1129607"/>
            <a:ext cx="6252421" cy="397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4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2" name="Google Shape;652;p44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4"/>
          <p:cNvSpPr txBox="1"/>
          <p:nvPr>
            <p:ph idx="2" type="body"/>
          </p:nvPr>
        </p:nvSpPr>
        <p:spPr>
          <a:xfrm>
            <a:off x="48499" y="616844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What is this data?</a:t>
            </a:r>
            <a:endParaRPr/>
          </a:p>
        </p:txBody>
      </p:sp>
      <p:pic>
        <p:nvPicPr>
          <p:cNvPr id="654" name="Google Shape;65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762" y="1129607"/>
            <a:ext cx="6252421" cy="397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8210" y="4263228"/>
            <a:ext cx="8596043" cy="256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5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1" name="Google Shape;661;p4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5"/>
          <p:cNvSpPr txBox="1"/>
          <p:nvPr>
            <p:ph idx="2" type="body"/>
          </p:nvPr>
        </p:nvSpPr>
        <p:spPr>
          <a:xfrm>
            <a:off x="0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Image?</a:t>
            </a:r>
            <a:endParaRPr/>
          </a:p>
        </p:txBody>
      </p:sp>
      <p:pic>
        <p:nvPicPr>
          <p:cNvPr id="663" name="Google Shape;663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6270" y="1282701"/>
            <a:ext cx="555946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6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9" name="Google Shape;669;p4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6"/>
          <p:cNvSpPr txBox="1"/>
          <p:nvPr>
            <p:ph idx="2" type="body"/>
          </p:nvPr>
        </p:nvSpPr>
        <p:spPr>
          <a:xfrm>
            <a:off x="0" y="624908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Image?</a:t>
            </a:r>
            <a:endParaRPr/>
          </a:p>
        </p:txBody>
      </p:sp>
      <p:sp>
        <p:nvSpPr>
          <p:cNvPr id="671" name="Google Shape;671;p46"/>
          <p:cNvSpPr txBox="1"/>
          <p:nvPr/>
        </p:nvSpPr>
        <p:spPr>
          <a:xfrm>
            <a:off x="7951304" y="218660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6"/>
          <p:cNvSpPr txBox="1"/>
          <p:nvPr/>
        </p:nvSpPr>
        <p:spPr>
          <a:xfrm>
            <a:off x="9819861" y="369735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3" name="Google Shape;67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657" y="1425194"/>
            <a:ext cx="7105091" cy="46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7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9" name="Google Shape;679;p4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7"/>
          <p:cNvSpPr txBox="1"/>
          <p:nvPr>
            <p:ph idx="2" type="body"/>
          </p:nvPr>
        </p:nvSpPr>
        <p:spPr>
          <a:xfrm>
            <a:off x="0" y="582690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Train with a well pre-trained model</a:t>
            </a:r>
            <a:endParaRPr/>
          </a:p>
        </p:txBody>
      </p:sp>
      <p:sp>
        <p:nvSpPr>
          <p:cNvPr id="681" name="Google Shape;681;p47"/>
          <p:cNvSpPr txBox="1"/>
          <p:nvPr/>
        </p:nvSpPr>
        <p:spPr>
          <a:xfrm>
            <a:off x="7951304" y="218660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7"/>
          <p:cNvSpPr txBox="1"/>
          <p:nvPr/>
        </p:nvSpPr>
        <p:spPr>
          <a:xfrm>
            <a:off x="9819861" y="369735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623" y="2199997"/>
            <a:ext cx="3068949" cy="287613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7"/>
          <p:cNvSpPr/>
          <p:nvPr/>
        </p:nvSpPr>
        <p:spPr>
          <a:xfrm>
            <a:off x="4441172" y="1688718"/>
            <a:ext cx="259492" cy="3657600"/>
          </a:xfrm>
          <a:prstGeom prst="rect">
            <a:avLst/>
          </a:prstGeom>
          <a:solidFill>
            <a:srgbClr val="A5A5A5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7"/>
          <p:cNvSpPr/>
          <p:nvPr/>
        </p:nvSpPr>
        <p:spPr>
          <a:xfrm>
            <a:off x="5013898" y="2092117"/>
            <a:ext cx="259493" cy="2786174"/>
          </a:xfrm>
          <a:prstGeom prst="rect">
            <a:avLst/>
          </a:prstGeom>
          <a:solidFill>
            <a:srgbClr val="A5A5A5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7"/>
          <p:cNvSpPr/>
          <p:nvPr/>
        </p:nvSpPr>
        <p:spPr>
          <a:xfrm>
            <a:off x="5566226" y="2679375"/>
            <a:ext cx="259493" cy="1667439"/>
          </a:xfrm>
          <a:prstGeom prst="rect">
            <a:avLst/>
          </a:prstGeom>
          <a:solidFill>
            <a:srgbClr val="A5A5A5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7"/>
          <p:cNvSpPr/>
          <p:nvPr/>
        </p:nvSpPr>
        <p:spPr>
          <a:xfrm>
            <a:off x="6069127" y="2978664"/>
            <a:ext cx="840063" cy="1068859"/>
          </a:xfrm>
          <a:prstGeom prst="rect">
            <a:avLst/>
          </a:prstGeom>
          <a:solidFill>
            <a:srgbClr val="A5A5A5"/>
          </a:solidFill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7"/>
          <p:cNvSpPr/>
          <p:nvPr/>
        </p:nvSpPr>
        <p:spPr>
          <a:xfrm>
            <a:off x="7699536" y="2995707"/>
            <a:ext cx="493682" cy="978992"/>
          </a:xfrm>
          <a:prstGeom prst="rect">
            <a:avLst/>
          </a:prstGeom>
          <a:solidFill>
            <a:srgbClr val="C55A11"/>
          </a:solidFill>
          <a:ln cap="flat" cmpd="sng" w="38100">
            <a:solidFill>
              <a:srgbClr val="833C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7"/>
          <p:cNvSpPr/>
          <p:nvPr/>
        </p:nvSpPr>
        <p:spPr>
          <a:xfrm>
            <a:off x="8549491" y="3071160"/>
            <a:ext cx="267756" cy="794001"/>
          </a:xfrm>
          <a:prstGeom prst="rect">
            <a:avLst/>
          </a:prstGeom>
          <a:solidFill>
            <a:srgbClr val="C55A11"/>
          </a:solidFill>
          <a:ln cap="flat" cmpd="sng" w="38100">
            <a:solidFill>
              <a:srgbClr val="833C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7"/>
          <p:cNvSpPr/>
          <p:nvPr/>
        </p:nvSpPr>
        <p:spPr>
          <a:xfrm>
            <a:off x="9173520" y="3088203"/>
            <a:ext cx="267756" cy="794001"/>
          </a:xfrm>
          <a:prstGeom prst="rect">
            <a:avLst/>
          </a:prstGeom>
          <a:solidFill>
            <a:srgbClr val="C55A11"/>
          </a:solidFill>
          <a:ln cap="flat" cmpd="sng" w="38100">
            <a:solidFill>
              <a:srgbClr val="833C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7"/>
          <p:cNvSpPr/>
          <p:nvPr/>
        </p:nvSpPr>
        <p:spPr>
          <a:xfrm>
            <a:off x="9757057" y="3298254"/>
            <a:ext cx="766119" cy="339811"/>
          </a:xfrm>
          <a:prstGeom prst="rightArrow">
            <a:avLst>
              <a:gd fmla="val 35454" name="adj1"/>
              <a:gd fmla="val 71818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7"/>
          <p:cNvSpPr txBox="1"/>
          <p:nvPr/>
        </p:nvSpPr>
        <p:spPr>
          <a:xfrm>
            <a:off x="10636139" y="2609332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1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47"/>
          <p:cNvSpPr txBox="1"/>
          <p:nvPr/>
        </p:nvSpPr>
        <p:spPr>
          <a:xfrm>
            <a:off x="10636139" y="2980212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2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47"/>
          <p:cNvSpPr txBox="1"/>
          <p:nvPr/>
        </p:nvSpPr>
        <p:spPr>
          <a:xfrm>
            <a:off x="10636139" y="3328753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3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7"/>
          <p:cNvSpPr txBox="1"/>
          <p:nvPr/>
        </p:nvSpPr>
        <p:spPr>
          <a:xfrm>
            <a:off x="10636139" y="3697538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4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7"/>
          <p:cNvSpPr txBox="1"/>
          <p:nvPr/>
        </p:nvSpPr>
        <p:spPr>
          <a:xfrm>
            <a:off x="10636139" y="4046626"/>
            <a:ext cx="1124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5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7"/>
          <p:cNvSpPr txBox="1"/>
          <p:nvPr/>
        </p:nvSpPr>
        <p:spPr>
          <a:xfrm>
            <a:off x="4688410" y="5897332"/>
            <a:ext cx="26259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Pretrained model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7"/>
          <p:cNvSpPr txBox="1"/>
          <p:nvPr/>
        </p:nvSpPr>
        <p:spPr>
          <a:xfrm>
            <a:off x="7824794" y="5897332"/>
            <a:ext cx="2140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Replaced Layer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7"/>
          <p:cNvSpPr/>
          <p:nvPr/>
        </p:nvSpPr>
        <p:spPr>
          <a:xfrm rot="-5400000">
            <a:off x="5588075" y="4428603"/>
            <a:ext cx="197658" cy="2444572"/>
          </a:xfrm>
          <a:prstGeom prst="leftBrace">
            <a:avLst>
              <a:gd fmla="val 5945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7"/>
          <p:cNvSpPr/>
          <p:nvPr/>
        </p:nvSpPr>
        <p:spPr>
          <a:xfrm rot="-5400000">
            <a:off x="8622146" y="4732566"/>
            <a:ext cx="197659" cy="1868968"/>
          </a:xfrm>
          <a:prstGeom prst="leftBrace">
            <a:avLst>
              <a:gd fmla="val 5945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47"/>
          <p:cNvSpPr txBox="1"/>
          <p:nvPr/>
        </p:nvSpPr>
        <p:spPr>
          <a:xfrm>
            <a:off x="1623139" y="5112227"/>
            <a:ext cx="15583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7" name="Google Shape;707;p48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8"/>
          <p:cNvSpPr txBox="1"/>
          <p:nvPr>
            <p:ph idx="2" type="body"/>
          </p:nvPr>
        </p:nvSpPr>
        <p:spPr>
          <a:xfrm>
            <a:off x="0" y="614690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EfficientNet</a:t>
            </a:r>
            <a:endParaRPr b="1" sz="2800"/>
          </a:p>
        </p:txBody>
      </p:sp>
      <p:pic>
        <p:nvPicPr>
          <p:cNvPr id="709" name="Google Shape;7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790" y="1539482"/>
            <a:ext cx="10217967" cy="444744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8"/>
          <p:cNvSpPr txBox="1"/>
          <p:nvPr/>
        </p:nvSpPr>
        <p:spPr>
          <a:xfrm>
            <a:off x="632422" y="6536938"/>
            <a:ext cx="11785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Tan, Mingxing, and Quoc Le. "Efficientnet: Rethinking model scaling for convolutional neural networks." </a:t>
            </a:r>
            <a:r>
              <a:rPr b="0" i="1"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International conference on machine learning</a:t>
            </a:r>
            <a:r>
              <a:rPr b="0" i="0"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PMLR, 2019.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9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6" name="Google Shape;716;p4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9"/>
          <p:cNvSpPr txBox="1"/>
          <p:nvPr>
            <p:ph idx="2" type="body"/>
          </p:nvPr>
        </p:nvSpPr>
        <p:spPr>
          <a:xfrm>
            <a:off x="0" y="55395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Scale the image</a:t>
            </a:r>
            <a:endParaRPr b="1" sz="2800"/>
          </a:p>
        </p:txBody>
      </p:sp>
      <p:pic>
        <p:nvPicPr>
          <p:cNvPr id="718" name="Google Shape;7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002" y="591336"/>
            <a:ext cx="7213758" cy="47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9"/>
          <p:cNvSpPr txBox="1"/>
          <p:nvPr/>
        </p:nvSpPr>
        <p:spPr>
          <a:xfrm>
            <a:off x="217140" y="5393137"/>
            <a:ext cx="8513723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INTER_NEAREST – a nearest neighbor interpolation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INTER_LINEAR – a bilinear interpolation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INTER_AREA – resampling using pixel area relation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INTER_CUBIC – a bicubic interpolation over 4 X 4 neighborhood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INTER_LANCZOS4 – a Lanczos interpolation over 8 X 8 pixel neighborhood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49"/>
          <p:cNvSpPr txBox="1"/>
          <p:nvPr/>
        </p:nvSpPr>
        <p:spPr>
          <a:xfrm>
            <a:off x="902899" y="2520142"/>
            <a:ext cx="35711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X 10 🡪 32 X 32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5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 txBox="1"/>
          <p:nvPr>
            <p:ph idx="2" type="body"/>
          </p:nvPr>
        </p:nvSpPr>
        <p:spPr>
          <a:xfrm>
            <a:off x="889161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Modeling</a:t>
            </a:r>
            <a:endParaRPr/>
          </a:p>
        </p:txBody>
      </p:sp>
      <p:sp>
        <p:nvSpPr>
          <p:cNvPr id="204" name="Google Shape;204;p5"/>
          <p:cNvSpPr txBox="1"/>
          <p:nvPr>
            <p:ph idx="3" type="body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b="1" lang="en-US"/>
              <a:t>02</a:t>
            </a:r>
            <a:endParaRPr b="1"/>
          </a:p>
        </p:txBody>
      </p:sp>
      <p:pic>
        <p:nvPicPr>
          <p:cNvPr id="205" name="Google Shape;2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035" y="1444403"/>
            <a:ext cx="10346678" cy="243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601" y="4291797"/>
            <a:ext cx="10119546" cy="19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0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6" name="Google Shape;726;p50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0"/>
          <p:cNvSpPr txBox="1"/>
          <p:nvPr>
            <p:ph idx="2" type="body"/>
          </p:nvPr>
        </p:nvSpPr>
        <p:spPr>
          <a:xfrm>
            <a:off x="10439" y="543883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Summary</a:t>
            </a:r>
            <a:endParaRPr b="1" sz="2800"/>
          </a:p>
        </p:txBody>
      </p:sp>
      <p:pic>
        <p:nvPicPr>
          <p:cNvPr id="728" name="Google Shape;72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36" y="2090948"/>
            <a:ext cx="1473203" cy="1380646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0"/>
          <p:cNvSpPr txBox="1"/>
          <p:nvPr/>
        </p:nvSpPr>
        <p:spPr>
          <a:xfrm>
            <a:off x="360727" y="3530580"/>
            <a:ext cx="19480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X 10 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5405" y="1609803"/>
            <a:ext cx="2564451" cy="2403333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0"/>
          <p:cNvSpPr txBox="1"/>
          <p:nvPr/>
        </p:nvSpPr>
        <p:spPr>
          <a:xfrm>
            <a:off x="2770263" y="4104145"/>
            <a:ext cx="19480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 X 32 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0"/>
          <p:cNvSpPr/>
          <p:nvPr/>
        </p:nvSpPr>
        <p:spPr>
          <a:xfrm>
            <a:off x="1031059" y="4592907"/>
            <a:ext cx="2808692" cy="743034"/>
          </a:xfrm>
          <a:prstGeom prst="curvedUpArrow">
            <a:avLst>
              <a:gd fmla="val 18895" name="adj1"/>
              <a:gd fmla="val 50000" name="adj2"/>
              <a:gd fmla="val 23450" name="adj3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0"/>
          <p:cNvSpPr txBox="1"/>
          <p:nvPr/>
        </p:nvSpPr>
        <p:spPr>
          <a:xfrm>
            <a:off x="1031059" y="5494465"/>
            <a:ext cx="29307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Resize using Interpolation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5822" y="1372742"/>
            <a:ext cx="4682804" cy="396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8626" y="2006270"/>
            <a:ext cx="1955526" cy="1893642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0"/>
          <p:cNvSpPr txBox="1"/>
          <p:nvPr/>
        </p:nvSpPr>
        <p:spPr>
          <a:xfrm>
            <a:off x="5618912" y="6073799"/>
            <a:ext cx="20896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EfficientNet</a:t>
            </a:r>
            <a:endParaRPr b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0"/>
          <p:cNvSpPr/>
          <p:nvPr/>
        </p:nvSpPr>
        <p:spPr>
          <a:xfrm rot="5400000">
            <a:off x="6179201" y="5479700"/>
            <a:ext cx="678924" cy="411639"/>
          </a:xfrm>
          <a:prstGeom prst="stripedRightArrow">
            <a:avLst>
              <a:gd fmla="val 39682" name="adj1"/>
              <a:gd fmla="val 47919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3" name="Google Shape;743;p51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1"/>
          <p:cNvSpPr txBox="1"/>
          <p:nvPr>
            <p:ph idx="2" type="body"/>
          </p:nvPr>
        </p:nvSpPr>
        <p:spPr>
          <a:xfrm>
            <a:off x="0" y="586980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Result</a:t>
            </a:r>
            <a:endParaRPr b="1" sz="2800"/>
          </a:p>
        </p:txBody>
      </p:sp>
      <p:pic>
        <p:nvPicPr>
          <p:cNvPr id="745" name="Google Shape;7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194" y="1938014"/>
            <a:ext cx="6347660" cy="32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1"/>
          <p:cNvSpPr txBox="1"/>
          <p:nvPr/>
        </p:nvSpPr>
        <p:spPr>
          <a:xfrm>
            <a:off x="609599" y="2508877"/>
            <a:ext cx="3366769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EfficientNetB1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size – 32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rate – 0.0001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 – Adam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Interpolation – INTER_LINEAR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 txBox="1"/>
          <p:nvPr>
            <p:ph idx="2" type="body"/>
          </p:nvPr>
        </p:nvSpPr>
        <p:spPr>
          <a:xfrm>
            <a:off x="889161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Result</a:t>
            </a:r>
            <a:endParaRPr/>
          </a:p>
        </p:txBody>
      </p:sp>
      <p:sp>
        <p:nvSpPr>
          <p:cNvPr id="214" name="Google Shape;214;p6"/>
          <p:cNvSpPr txBox="1"/>
          <p:nvPr>
            <p:ph idx="3" type="body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b="1" lang="en-US"/>
              <a:t>03</a:t>
            </a:r>
            <a:endParaRPr b="1"/>
          </a:p>
        </p:txBody>
      </p:sp>
      <p:pic>
        <p:nvPicPr>
          <p:cNvPr id="215" name="Google Shape;2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1044" y="1719606"/>
            <a:ext cx="6439799" cy="151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7347" y="3849799"/>
            <a:ext cx="6727191" cy="217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452" y="1074976"/>
            <a:ext cx="4494718" cy="578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3660" y="1072440"/>
            <a:ext cx="4374780" cy="57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 txBox="1"/>
          <p:nvPr>
            <p:ph idx="2" type="body"/>
          </p:nvPr>
        </p:nvSpPr>
        <p:spPr>
          <a:xfrm>
            <a:off x="959053" y="591336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Appendix</a:t>
            </a:r>
            <a:endParaRPr/>
          </a:p>
        </p:txBody>
      </p:sp>
      <p:sp>
        <p:nvSpPr>
          <p:cNvPr id="226" name="Google Shape;226;p7"/>
          <p:cNvSpPr txBox="1"/>
          <p:nvPr>
            <p:ph idx="3" type="body"/>
          </p:nvPr>
        </p:nvSpPr>
        <p:spPr>
          <a:xfrm>
            <a:off x="104835" y="527726"/>
            <a:ext cx="784326" cy="588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b="1" lang="en-US"/>
              <a:t>04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/>
          <p:nvPr>
            <p:ph type="title"/>
          </p:nvPr>
        </p:nvSpPr>
        <p:spPr>
          <a:xfrm>
            <a:off x="328435" y="1998115"/>
            <a:ext cx="6192027" cy="6387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5500"/>
              <a:buFont typeface="Calibri"/>
              <a:buNone/>
            </a:pPr>
            <a:r>
              <a:rPr lang="en-US" sz="5500"/>
              <a:t>Dataset 2</a:t>
            </a:r>
            <a:endParaRPr sz="5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/>
          <p:nvPr>
            <p:ph idx="12" type="sldNum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9"/>
          <p:cNvSpPr txBox="1"/>
          <p:nvPr/>
        </p:nvSpPr>
        <p:spPr>
          <a:xfrm>
            <a:off x="9448800" y="64928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/>
          <p:nvPr>
            <p:ph idx="2" type="body"/>
          </p:nvPr>
        </p:nvSpPr>
        <p:spPr>
          <a:xfrm>
            <a:off x="0" y="566622"/>
            <a:ext cx="6779684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Data Description</a:t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325741" y="1153581"/>
            <a:ext cx="5141985" cy="58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classification with balanced label</a:t>
            </a:r>
            <a:endParaRPr/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b="63018" l="0" r="0" t="0"/>
          <a:stretch/>
        </p:blipFill>
        <p:spPr>
          <a:xfrm>
            <a:off x="254365" y="2417953"/>
            <a:ext cx="7739492" cy="21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4">
            <a:alphaModFix/>
          </a:blip>
          <a:srcRect b="8142" l="29516" r="31674" t="37773"/>
          <a:stretch/>
        </p:blipFill>
        <p:spPr>
          <a:xfrm>
            <a:off x="8257538" y="1852528"/>
            <a:ext cx="3405810" cy="356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2021-02-01T17:44:40Z</dcterms:created>
  <dc:creator>이하림</dc:creator>
</cp:coreProperties>
</file>